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1"/>
  </p:sldMasterIdLst>
  <p:sldIdLst>
    <p:sldId id="256" r:id="rId2"/>
    <p:sldId id="275" r:id="rId3"/>
    <p:sldId id="276" r:id="rId4"/>
    <p:sldId id="277" r:id="rId5"/>
    <p:sldId id="278" r:id="rId6"/>
    <p:sldId id="279" r:id="rId7"/>
    <p:sldId id="280" r:id="rId8"/>
    <p:sldId id="293" r:id="rId9"/>
    <p:sldId id="295" r:id="rId10"/>
    <p:sldId id="282" r:id="rId11"/>
    <p:sldId id="283" r:id="rId12"/>
    <p:sldId id="281" r:id="rId13"/>
    <p:sldId id="284" r:id="rId14"/>
    <p:sldId id="285" r:id="rId15"/>
    <p:sldId id="286" r:id="rId16"/>
    <p:sldId id="257" r:id="rId17"/>
    <p:sldId id="258" r:id="rId18"/>
    <p:sldId id="269" r:id="rId19"/>
    <p:sldId id="270" r:id="rId20"/>
    <p:sldId id="294" r:id="rId21"/>
    <p:sldId id="288" r:id="rId22"/>
    <p:sldId id="289" r:id="rId23"/>
    <p:sldId id="271" r:id="rId24"/>
    <p:sldId id="272" r:id="rId25"/>
    <p:sldId id="273" r:id="rId26"/>
    <p:sldId id="274" r:id="rId27"/>
    <p:sldId id="259" r:id="rId28"/>
    <p:sldId id="290" r:id="rId29"/>
    <p:sldId id="260" r:id="rId30"/>
    <p:sldId id="261" r:id="rId31"/>
    <p:sldId id="262" r:id="rId32"/>
    <p:sldId id="263" r:id="rId33"/>
    <p:sldId id="264" r:id="rId34"/>
    <p:sldId id="287" r:id="rId35"/>
    <p:sldId id="265" r:id="rId36"/>
    <p:sldId id="266" r:id="rId37"/>
    <p:sldId id="267" r:id="rId38"/>
    <p:sldId id="291" r:id="rId39"/>
    <p:sldId id="292" r:id="rId40"/>
    <p:sldId id="268"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53112-5A3C-4CE3-AE46-D56537EF9D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9C1EAA8-CE94-4870-8B92-3C5B8AD836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E3A0214-64B7-43CB-AF2F-A1EFB443869A}"/>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5" name="Footer Placeholder 4">
            <a:extLst>
              <a:ext uri="{FF2B5EF4-FFF2-40B4-BE49-F238E27FC236}">
                <a16:creationId xmlns:a16="http://schemas.microsoft.com/office/drawing/2014/main" id="{62F0983F-A814-4F50-B04D-1145CAA6D3E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2123ADE-2C0E-417A-8F14-F6F0C932CC31}"/>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4146537525"/>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15523-8400-4179-B86C-3C7408CB533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711BF88-B436-44B3-9BEC-2C9FF2AA1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60F350-7A89-403F-8440-3F9EC43667AE}"/>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5" name="Footer Placeholder 4">
            <a:extLst>
              <a:ext uri="{FF2B5EF4-FFF2-40B4-BE49-F238E27FC236}">
                <a16:creationId xmlns:a16="http://schemas.microsoft.com/office/drawing/2014/main" id="{5845AEAB-2680-4345-8432-B22E140A94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12ED05-8205-43BD-9477-B0F033C84B19}"/>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4271255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4A6E42-582C-409E-85F3-6DC6A62DE5E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F2EE27F-A7E7-4A78-8B89-E028607558F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2B3318-AF67-400E-8B51-D61F3BFF823C}"/>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5" name="Footer Placeholder 4">
            <a:extLst>
              <a:ext uri="{FF2B5EF4-FFF2-40B4-BE49-F238E27FC236}">
                <a16:creationId xmlns:a16="http://schemas.microsoft.com/office/drawing/2014/main" id="{F03C90A2-C11A-410A-BD4D-F78343EC0A9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6E7A6D-4A4B-4182-91F9-7171640C3CB0}"/>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3837233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ADD98-00FD-4D41-9829-8DAB2FB071B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FAD42B7-83C8-4564-B72D-1BF74D0AC7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01A7D8-F55D-4264-9345-927E2B425B56}"/>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5" name="Footer Placeholder 4">
            <a:extLst>
              <a:ext uri="{FF2B5EF4-FFF2-40B4-BE49-F238E27FC236}">
                <a16:creationId xmlns:a16="http://schemas.microsoft.com/office/drawing/2014/main" id="{7BA15A1A-8FB9-49F0-A972-E13E0E1CCCB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2EA8EB-0CDB-43FF-BCD8-5700773BD4AE}"/>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14783775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7F63-2C6A-4FD7-B1D9-52E39B88C2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278FED2-5DBA-4EFC-976A-E18B1A732B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BCCD79-280D-47D8-8C41-0A5ABC76334F}"/>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5" name="Footer Placeholder 4">
            <a:extLst>
              <a:ext uri="{FF2B5EF4-FFF2-40B4-BE49-F238E27FC236}">
                <a16:creationId xmlns:a16="http://schemas.microsoft.com/office/drawing/2014/main" id="{398601CC-96F2-4BF5-8426-BA444CB231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F45F5F2-D66D-4094-8A3D-91A03F2F4F71}"/>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274941303"/>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7E937-792D-4E8E-BD7A-945F25EBEF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A0F8DE6-135B-4CDE-BA54-5CB5E299A1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9F77345-C7B3-4B59-82EA-E2490BE33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43DD5EE-4B37-4365-B5A4-5489503AD245}"/>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6" name="Footer Placeholder 5">
            <a:extLst>
              <a:ext uri="{FF2B5EF4-FFF2-40B4-BE49-F238E27FC236}">
                <a16:creationId xmlns:a16="http://schemas.microsoft.com/office/drawing/2014/main" id="{5772FD8C-5DBC-4933-9143-90F56C7A23D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5DD566A-EA2F-40B0-AC6D-330D1E6499D3}"/>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2379487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E7157-B7CE-444E-93AC-24A3D5BBA27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6985C25-B7FD-481F-A0CB-3BEB24F901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F092DBC-127E-40C6-9C58-1C908A07C12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DA2B656-EB55-446D-9FED-94EC4CA7AA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77C0AD7-E0EA-4DA2-A73F-24347C5C20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3529A93-CFB9-42D9-8A78-626937F80A3C}"/>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8" name="Footer Placeholder 7">
            <a:extLst>
              <a:ext uri="{FF2B5EF4-FFF2-40B4-BE49-F238E27FC236}">
                <a16:creationId xmlns:a16="http://schemas.microsoft.com/office/drawing/2014/main" id="{2ECB73E3-A26F-4364-BF8E-3FE4AF92284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0354846-D84E-4284-962E-CD3E7D934C46}"/>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167328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C5CA2-BD8E-4D11-B11B-B1A7CCD9C70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9021CD9-6842-46B2-959F-95CB4E132F50}"/>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4" name="Footer Placeholder 3">
            <a:extLst>
              <a:ext uri="{FF2B5EF4-FFF2-40B4-BE49-F238E27FC236}">
                <a16:creationId xmlns:a16="http://schemas.microsoft.com/office/drawing/2014/main" id="{B73A660F-D8F1-4E00-87A1-2A2FBC34FD9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5CCB48D-3948-43ED-B2CE-33A01DC8A06A}"/>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4254627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EE7B1F-7B71-4432-BE05-DDAA54B9281D}"/>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3" name="Footer Placeholder 2">
            <a:extLst>
              <a:ext uri="{FF2B5EF4-FFF2-40B4-BE49-F238E27FC236}">
                <a16:creationId xmlns:a16="http://schemas.microsoft.com/office/drawing/2014/main" id="{24F11259-CA54-4C20-B549-A1F29EA4DDE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0AD93A4-370B-47B9-BDAC-2A0321C10978}"/>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27332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763E8-699D-4DCA-A9E7-4D1B7A28D7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2057508-7B00-452B-931A-BB9C2A154A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7BCDC24-F81E-46F5-9BE6-64DD49FDDD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F2955C-129A-4975-B3D4-D070070B5EF3}"/>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6" name="Footer Placeholder 5">
            <a:extLst>
              <a:ext uri="{FF2B5EF4-FFF2-40B4-BE49-F238E27FC236}">
                <a16:creationId xmlns:a16="http://schemas.microsoft.com/office/drawing/2014/main" id="{127D6C70-ED02-428B-9813-854FD51D06E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227B764-ECC4-405A-B382-A9AF75E5980C}"/>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919375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BAB87-9B0A-4B03-A74A-D3C29A7796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347DD88-5E74-4439-85DD-7A375619CD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1600CF6-2004-43EB-941D-79F67B36E1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B127C0-457C-438D-A006-582E178E24C9}"/>
              </a:ext>
            </a:extLst>
          </p:cNvPr>
          <p:cNvSpPr>
            <a:spLocks noGrp="1"/>
          </p:cNvSpPr>
          <p:nvPr>
            <p:ph type="dt" sz="half" idx="10"/>
          </p:nvPr>
        </p:nvSpPr>
        <p:spPr/>
        <p:txBody>
          <a:bodyPr/>
          <a:lstStyle/>
          <a:p>
            <a:fld id="{7841ADAA-D35D-4042-A78D-5CD28947A109}" type="datetimeFigureOut">
              <a:rPr lang="en-IN" smtClean="0"/>
              <a:t>13-08-2019</a:t>
            </a:fld>
            <a:endParaRPr lang="en-IN"/>
          </a:p>
        </p:txBody>
      </p:sp>
      <p:sp>
        <p:nvSpPr>
          <p:cNvPr id="6" name="Footer Placeholder 5">
            <a:extLst>
              <a:ext uri="{FF2B5EF4-FFF2-40B4-BE49-F238E27FC236}">
                <a16:creationId xmlns:a16="http://schemas.microsoft.com/office/drawing/2014/main" id="{C2A54A80-74C5-4928-A912-4065DBC0E8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E968707-5730-4988-8C22-3771F0D924B8}"/>
              </a:ext>
            </a:extLst>
          </p:cNvPr>
          <p:cNvSpPr>
            <a:spLocks noGrp="1"/>
          </p:cNvSpPr>
          <p:nvPr>
            <p:ph type="sldNum" sz="quarter" idx="12"/>
          </p:nvPr>
        </p:nvSpPr>
        <p:spPr/>
        <p:txBody>
          <a:bodyPr/>
          <a:lstStyle/>
          <a:p>
            <a:fld id="{01D9A0D7-C43A-4C2F-99FB-084FABAE5A1B}" type="slidenum">
              <a:rPr lang="en-IN" smtClean="0"/>
              <a:t>‹#›</a:t>
            </a:fld>
            <a:endParaRPr lang="en-IN"/>
          </a:p>
        </p:txBody>
      </p:sp>
    </p:spTree>
    <p:extLst>
      <p:ext uri="{BB962C8B-B14F-4D97-AF65-F5344CB8AC3E}">
        <p14:creationId xmlns:p14="http://schemas.microsoft.com/office/powerpoint/2010/main" val="20291538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298CAD-0F91-462D-97A7-C072AE629F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2D17BAC-897B-4D3B-A96C-61D5F9FEAB9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287B6B8-7A73-4FBE-8235-ACD89C5ABC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41ADAA-D35D-4042-A78D-5CD28947A109}" type="datetimeFigureOut">
              <a:rPr lang="en-IN" smtClean="0"/>
              <a:t>13-08-2019</a:t>
            </a:fld>
            <a:endParaRPr lang="en-IN"/>
          </a:p>
        </p:txBody>
      </p:sp>
      <p:sp>
        <p:nvSpPr>
          <p:cNvPr id="5" name="Footer Placeholder 4">
            <a:extLst>
              <a:ext uri="{FF2B5EF4-FFF2-40B4-BE49-F238E27FC236}">
                <a16:creationId xmlns:a16="http://schemas.microsoft.com/office/drawing/2014/main" id="{F3FC07DA-250A-496E-8EB6-A927C676B8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F95EA64-21D9-4961-854F-542CC24B00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D9A0D7-C43A-4C2F-99FB-084FABAE5A1B}" type="slidenum">
              <a:rPr lang="en-IN" smtClean="0"/>
              <a:t>‹#›</a:t>
            </a:fld>
            <a:endParaRPr lang="en-IN"/>
          </a:p>
        </p:txBody>
      </p:sp>
    </p:spTree>
    <p:extLst>
      <p:ext uri="{BB962C8B-B14F-4D97-AF65-F5344CB8AC3E}">
        <p14:creationId xmlns:p14="http://schemas.microsoft.com/office/powerpoint/2010/main" val="3269589630"/>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7CCA163-492C-48CF-A0FC-692C6C26BAA9}"/>
              </a:ext>
            </a:extLst>
          </p:cNvPr>
          <p:cNvSpPr>
            <a:spLocks noGrp="1"/>
          </p:cNvSpPr>
          <p:nvPr>
            <p:ph type="subTitle" idx="1"/>
          </p:nvPr>
        </p:nvSpPr>
        <p:spPr>
          <a:xfrm>
            <a:off x="-2264229" y="2726849"/>
            <a:ext cx="16720458" cy="3406140"/>
          </a:xfrm>
        </p:spPr>
        <p:txBody>
          <a:bodyPr/>
          <a:lstStyle/>
          <a:p>
            <a:endParaRPr lang="en-IN" dirty="0"/>
          </a:p>
        </p:txBody>
      </p:sp>
      <p:pic>
        <p:nvPicPr>
          <p:cNvPr id="3074" name="Picture 2">
            <a:extLst>
              <a:ext uri="{FF2B5EF4-FFF2-40B4-BE49-F238E27FC236}">
                <a16:creationId xmlns:a16="http://schemas.microsoft.com/office/drawing/2014/main" id="{0BC3CBF5-5C01-4467-AAA1-380D73F03F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DC887DE-3AD0-41DE-99C4-D26FD4E1FA91}"/>
              </a:ext>
            </a:extLst>
          </p:cNvPr>
          <p:cNvSpPr>
            <a:spLocks noGrp="1"/>
          </p:cNvSpPr>
          <p:nvPr>
            <p:ph type="ctrTitle"/>
          </p:nvPr>
        </p:nvSpPr>
        <p:spPr/>
        <p:txBody>
          <a:bodyPr/>
          <a:lstStyle/>
          <a:p>
            <a:r>
              <a:rPr lang="en-IN" dirty="0"/>
              <a:t>BI</a:t>
            </a:r>
            <a:br>
              <a:rPr lang="en-IN" dirty="0"/>
            </a:br>
            <a:r>
              <a:rPr lang="en-IN" dirty="0"/>
              <a:t>Business Intelligence</a:t>
            </a:r>
          </a:p>
        </p:txBody>
      </p:sp>
    </p:spTree>
    <p:extLst>
      <p:ext uri="{BB962C8B-B14F-4D97-AF65-F5344CB8AC3E}">
        <p14:creationId xmlns:p14="http://schemas.microsoft.com/office/powerpoint/2010/main" val="569944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2CC80F-B045-4E46-BDEB-8A6B17E20B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348" y="0"/>
            <a:ext cx="11436626" cy="6858000"/>
          </a:xfrm>
          <a:prstGeom prst="rect">
            <a:avLst/>
          </a:prstGeom>
        </p:spPr>
      </p:pic>
    </p:spTree>
    <p:extLst>
      <p:ext uri="{BB962C8B-B14F-4D97-AF65-F5344CB8AC3E}">
        <p14:creationId xmlns:p14="http://schemas.microsoft.com/office/powerpoint/2010/main" val="3261044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F97E54E-F6F3-4BFB-A11D-7BDB2564F5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8707" y="0"/>
            <a:ext cx="11054586" cy="6858000"/>
          </a:xfrm>
          <a:prstGeom prst="rect">
            <a:avLst/>
          </a:prstGeom>
        </p:spPr>
      </p:pic>
    </p:spTree>
    <p:extLst>
      <p:ext uri="{BB962C8B-B14F-4D97-AF65-F5344CB8AC3E}">
        <p14:creationId xmlns:p14="http://schemas.microsoft.com/office/powerpoint/2010/main" val="3500628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96986E-D1E7-41A8-A0F0-728D4E27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5466" y="0"/>
            <a:ext cx="11021068" cy="6858000"/>
          </a:xfrm>
          <a:prstGeom prst="rect">
            <a:avLst/>
          </a:prstGeom>
        </p:spPr>
      </p:pic>
    </p:spTree>
    <p:extLst>
      <p:ext uri="{BB962C8B-B14F-4D97-AF65-F5344CB8AC3E}">
        <p14:creationId xmlns:p14="http://schemas.microsoft.com/office/powerpoint/2010/main" val="3532213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42D352-1118-402A-8855-0ED024E94C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243" y="0"/>
            <a:ext cx="11101514" cy="6858000"/>
          </a:xfrm>
          <a:prstGeom prst="rect">
            <a:avLst/>
          </a:prstGeom>
        </p:spPr>
      </p:pic>
    </p:spTree>
    <p:extLst>
      <p:ext uri="{BB962C8B-B14F-4D97-AF65-F5344CB8AC3E}">
        <p14:creationId xmlns:p14="http://schemas.microsoft.com/office/powerpoint/2010/main" val="958413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6E038E-8EA3-46FA-9338-36C92F4218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943" y="0"/>
            <a:ext cx="11348114" cy="6858000"/>
          </a:xfrm>
          <a:prstGeom prst="rect">
            <a:avLst/>
          </a:prstGeom>
        </p:spPr>
      </p:pic>
    </p:spTree>
    <p:extLst>
      <p:ext uri="{BB962C8B-B14F-4D97-AF65-F5344CB8AC3E}">
        <p14:creationId xmlns:p14="http://schemas.microsoft.com/office/powerpoint/2010/main" val="41291864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2C1037-C08C-4D4F-A36D-961A486A9A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143" y="0"/>
            <a:ext cx="11169713" cy="6858000"/>
          </a:xfrm>
          <a:prstGeom prst="rect">
            <a:avLst/>
          </a:prstGeom>
        </p:spPr>
      </p:pic>
    </p:spTree>
    <p:extLst>
      <p:ext uri="{BB962C8B-B14F-4D97-AF65-F5344CB8AC3E}">
        <p14:creationId xmlns:p14="http://schemas.microsoft.com/office/powerpoint/2010/main" val="3686331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E0F8E-F79B-4FC1-BE4E-98E778FC0E8E}"/>
              </a:ext>
            </a:extLst>
          </p:cNvPr>
          <p:cNvSpPr>
            <a:spLocks noGrp="1"/>
          </p:cNvSpPr>
          <p:nvPr>
            <p:ph type="title"/>
          </p:nvPr>
        </p:nvSpPr>
        <p:spPr>
          <a:xfrm>
            <a:off x="838200" y="52663"/>
            <a:ext cx="10515600" cy="1325563"/>
          </a:xfrm>
        </p:spPr>
        <p:txBody>
          <a:bodyPr/>
          <a:lstStyle/>
          <a:p>
            <a:pPr algn="ctr"/>
            <a:r>
              <a:rPr lang="en-IN" b="1" dirty="0"/>
              <a:t>What is Business Intelligence?</a:t>
            </a:r>
            <a:endParaRPr lang="en-IN" dirty="0"/>
          </a:p>
        </p:txBody>
      </p:sp>
      <p:sp>
        <p:nvSpPr>
          <p:cNvPr id="3" name="Content Placeholder 2">
            <a:extLst>
              <a:ext uri="{FF2B5EF4-FFF2-40B4-BE49-F238E27FC236}">
                <a16:creationId xmlns:a16="http://schemas.microsoft.com/office/drawing/2014/main" id="{93E94AAC-5357-403E-A23A-237A4B1D3D47}"/>
              </a:ext>
            </a:extLst>
          </p:cNvPr>
          <p:cNvSpPr>
            <a:spLocks noGrp="1"/>
          </p:cNvSpPr>
          <p:nvPr>
            <p:ph idx="1"/>
          </p:nvPr>
        </p:nvSpPr>
        <p:spPr>
          <a:xfrm>
            <a:off x="212035" y="1378226"/>
            <a:ext cx="11141765" cy="5479774"/>
          </a:xfrm>
        </p:spPr>
        <p:txBody>
          <a:bodyPr>
            <a:normAutofit lnSpcReduction="10000"/>
          </a:bodyPr>
          <a:lstStyle/>
          <a:p>
            <a:r>
              <a:rPr lang="en-US" sz="3200" dirty="0"/>
              <a:t>BI(Business Intelligence) is a set of processes, architectures, and technologies that convert raw data into meaningful information that drives profitable business </a:t>
            </a:r>
            <a:r>
              <a:rPr lang="en-US" sz="3200" dirty="0" err="1"/>
              <a:t>actions.It</a:t>
            </a:r>
            <a:r>
              <a:rPr lang="en-US" sz="3200" dirty="0"/>
              <a:t> is a suite of software and services to transform data into actionable intelligence and knowledge.</a:t>
            </a:r>
          </a:p>
          <a:p>
            <a:r>
              <a:rPr lang="en-US" sz="3200" dirty="0"/>
              <a:t>BI has a direct impact on organization's strategic, tactical and operational business decisions. BI supports fact-based decision making using historical data rather than assumptions and gut feeling.</a:t>
            </a:r>
          </a:p>
          <a:p>
            <a:r>
              <a:rPr lang="en-US" sz="3200" dirty="0"/>
              <a:t>BI tools perform data analysis and create reports, summaries, dashboards, maps, graphs, and charts to provide users with detailed intelligence about the nature of the business.</a:t>
            </a:r>
          </a:p>
          <a:p>
            <a:endParaRPr lang="en-IN" dirty="0"/>
          </a:p>
        </p:txBody>
      </p:sp>
    </p:spTree>
    <p:extLst>
      <p:ext uri="{BB962C8B-B14F-4D97-AF65-F5344CB8AC3E}">
        <p14:creationId xmlns:p14="http://schemas.microsoft.com/office/powerpoint/2010/main" val="18144385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FB1B-68F2-4D98-810E-A83AB8F115DA}"/>
              </a:ext>
            </a:extLst>
          </p:cNvPr>
          <p:cNvSpPr>
            <a:spLocks noGrp="1"/>
          </p:cNvSpPr>
          <p:nvPr>
            <p:ph type="title"/>
          </p:nvPr>
        </p:nvSpPr>
        <p:spPr>
          <a:xfrm>
            <a:off x="838200" y="-74993"/>
            <a:ext cx="10515600" cy="1325563"/>
          </a:xfrm>
        </p:spPr>
        <p:txBody>
          <a:bodyPr>
            <a:normAutofit/>
          </a:bodyPr>
          <a:lstStyle/>
          <a:p>
            <a:r>
              <a:rPr lang="en-IN" b="1" dirty="0"/>
              <a:t>Why is BI important?</a:t>
            </a:r>
            <a:endParaRPr lang="en-IN" dirty="0"/>
          </a:p>
        </p:txBody>
      </p:sp>
      <p:sp>
        <p:nvSpPr>
          <p:cNvPr id="3" name="Content Placeholder 2">
            <a:extLst>
              <a:ext uri="{FF2B5EF4-FFF2-40B4-BE49-F238E27FC236}">
                <a16:creationId xmlns:a16="http://schemas.microsoft.com/office/drawing/2014/main" id="{B10E90D2-85AE-4043-AD18-E297B7720C0C}"/>
              </a:ext>
            </a:extLst>
          </p:cNvPr>
          <p:cNvSpPr>
            <a:spLocks noGrp="1"/>
          </p:cNvSpPr>
          <p:nvPr>
            <p:ph idx="1"/>
          </p:nvPr>
        </p:nvSpPr>
        <p:spPr>
          <a:xfrm>
            <a:off x="405848" y="963370"/>
            <a:ext cx="11380304" cy="4931259"/>
          </a:xfrm>
        </p:spPr>
        <p:txBody>
          <a:bodyPr/>
          <a:lstStyle/>
          <a:p>
            <a:r>
              <a:rPr lang="en-US" dirty="0"/>
              <a:t>Measurement: creating KPI (Key Performance Indicators) based on historic data</a:t>
            </a:r>
          </a:p>
          <a:p>
            <a:r>
              <a:rPr lang="en-US" dirty="0"/>
              <a:t>Identify and set benchmarks for varied processes.</a:t>
            </a:r>
          </a:p>
          <a:p>
            <a:r>
              <a:rPr lang="en-US" dirty="0"/>
              <a:t>With BI systems organizations can identify market trends and spot business problems that need to be addressed.</a:t>
            </a:r>
          </a:p>
          <a:p>
            <a:r>
              <a:rPr lang="en-US" dirty="0"/>
              <a:t>BI helps on data visualization that enhances the data quality and thereby the quality of decision making.</a:t>
            </a:r>
          </a:p>
          <a:p>
            <a:r>
              <a:rPr lang="en-US" dirty="0"/>
              <a:t>BI systems can be used not just by enterprises but SME (Small and Medium Enterprises)</a:t>
            </a:r>
          </a:p>
          <a:p>
            <a:endParaRPr lang="en-IN" dirty="0"/>
          </a:p>
        </p:txBody>
      </p:sp>
      <p:pic>
        <p:nvPicPr>
          <p:cNvPr id="1028" name="Picture 4">
            <a:extLst>
              <a:ext uri="{FF2B5EF4-FFF2-40B4-BE49-F238E27FC236}">
                <a16:creationId xmlns:a16="http://schemas.microsoft.com/office/drawing/2014/main" id="{1E69A8B9-6C30-4F8F-A533-AF64B5501E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8679" y="4607821"/>
            <a:ext cx="5695122" cy="19917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83062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27F71-3EE1-4349-B51E-8A5998574B1C}"/>
              </a:ext>
            </a:extLst>
          </p:cNvPr>
          <p:cNvSpPr>
            <a:spLocks noGrp="1"/>
          </p:cNvSpPr>
          <p:nvPr>
            <p:ph type="title"/>
          </p:nvPr>
        </p:nvSpPr>
        <p:spPr/>
        <p:txBody>
          <a:bodyPr/>
          <a:lstStyle/>
          <a:p>
            <a:r>
              <a:rPr lang="en-IN" dirty="0"/>
              <a:t>Architecture of Business Intelligence</a:t>
            </a:r>
          </a:p>
        </p:txBody>
      </p:sp>
      <p:sp>
        <p:nvSpPr>
          <p:cNvPr id="3" name="Content Placeholder 2">
            <a:extLst>
              <a:ext uri="{FF2B5EF4-FFF2-40B4-BE49-F238E27FC236}">
                <a16:creationId xmlns:a16="http://schemas.microsoft.com/office/drawing/2014/main" id="{82A64B27-B3CA-468E-AAF4-49F59C310F88}"/>
              </a:ext>
            </a:extLst>
          </p:cNvPr>
          <p:cNvSpPr>
            <a:spLocks noGrp="1"/>
          </p:cNvSpPr>
          <p:nvPr>
            <p:ph idx="1"/>
          </p:nvPr>
        </p:nvSpPr>
        <p:spPr>
          <a:xfrm>
            <a:off x="331304" y="1431235"/>
            <a:ext cx="11022496" cy="4732476"/>
          </a:xfrm>
        </p:spPr>
        <p:txBody>
          <a:bodyPr>
            <a:normAutofit/>
          </a:bodyPr>
          <a:lstStyle/>
          <a:p>
            <a:r>
              <a:rPr lang="en-US" dirty="0"/>
              <a:t>Rome wasn’t built in a day, and neither is a business intelligence system of any organization. It requires lot of strategies and efforts to build such a solution.</a:t>
            </a:r>
          </a:p>
          <a:p>
            <a:r>
              <a:rPr lang="en-US" dirty="0"/>
              <a:t>To start with the effort of building business intelligence systems, one needs a framework comprising of best practices, policies, and standards. Business intelligence architecture, by providing this framework, ensures that the development efforts of multiple projects fit neatly together as a cohesive whole to achieve the desired BI system.</a:t>
            </a:r>
          </a:p>
          <a:p>
            <a:r>
              <a:rPr lang="en-US" dirty="0"/>
              <a:t>Let us briefly explore the architecture of a business intelligence system.</a:t>
            </a:r>
          </a:p>
          <a:p>
            <a:endParaRPr lang="en-IN" dirty="0"/>
          </a:p>
        </p:txBody>
      </p:sp>
    </p:spTree>
    <p:extLst>
      <p:ext uri="{BB962C8B-B14F-4D97-AF65-F5344CB8AC3E}">
        <p14:creationId xmlns:p14="http://schemas.microsoft.com/office/powerpoint/2010/main" val="25688113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CB52B-B9A0-44BF-9118-B0D8672F9731}"/>
              </a:ext>
            </a:extLst>
          </p:cNvPr>
          <p:cNvSpPr>
            <a:spLocks noGrp="1"/>
          </p:cNvSpPr>
          <p:nvPr>
            <p:ph type="title"/>
          </p:nvPr>
        </p:nvSpPr>
        <p:spPr>
          <a:xfrm>
            <a:off x="106017" y="365125"/>
            <a:ext cx="11247783" cy="1325563"/>
          </a:xfrm>
        </p:spPr>
        <p:txBody>
          <a:bodyPr>
            <a:normAutofit fontScale="90000"/>
          </a:bodyPr>
          <a:lstStyle/>
          <a:p>
            <a:pPr algn="ctr"/>
            <a:r>
              <a:rPr lang="en-US" b="1" dirty="0"/>
              <a:t>Why do we need Business Intelligence Architecture?</a:t>
            </a:r>
            <a:br>
              <a:rPr lang="en-US" dirty="0"/>
            </a:br>
            <a:endParaRPr lang="en-IN" dirty="0"/>
          </a:p>
        </p:txBody>
      </p:sp>
      <p:sp>
        <p:nvSpPr>
          <p:cNvPr id="3" name="Content Placeholder 2">
            <a:extLst>
              <a:ext uri="{FF2B5EF4-FFF2-40B4-BE49-F238E27FC236}">
                <a16:creationId xmlns:a16="http://schemas.microsoft.com/office/drawing/2014/main" id="{4D694B1F-60C7-447F-841E-16C9E1A3D64D}"/>
              </a:ext>
            </a:extLst>
          </p:cNvPr>
          <p:cNvSpPr>
            <a:spLocks noGrp="1"/>
          </p:cNvSpPr>
          <p:nvPr>
            <p:ph idx="1"/>
          </p:nvPr>
        </p:nvSpPr>
        <p:spPr>
          <a:xfrm>
            <a:off x="304800" y="1030838"/>
            <a:ext cx="11582400" cy="6257857"/>
          </a:xfrm>
        </p:spPr>
        <p:txBody>
          <a:bodyPr>
            <a:normAutofit fontScale="92500" lnSpcReduction="10000"/>
          </a:bodyPr>
          <a:lstStyle/>
          <a:p>
            <a:r>
              <a:rPr lang="en-US" dirty="0"/>
              <a:t>Much before an organization starts adopting a business intelligence architecture, there are series of indicators which accelerate the case for building a BI system. There are many important factors, but the key ones include:</a:t>
            </a:r>
          </a:p>
          <a:p>
            <a:r>
              <a:rPr lang="en-US" b="1" dirty="0"/>
              <a:t>Backlog of business requests:</a:t>
            </a:r>
            <a:r>
              <a:rPr lang="en-US" dirty="0"/>
              <a:t> IT department is under a lot of pressure to fulfil the report requests from various business users.</a:t>
            </a:r>
          </a:p>
          <a:p>
            <a:r>
              <a:rPr lang="en-US" b="1" dirty="0"/>
              <a:t>Need for self-service BI: </a:t>
            </a:r>
            <a:r>
              <a:rPr lang="en-US" dirty="0"/>
              <a:t>Business users are stuck as they need to depend on IT for even minor pieces of information. This hinders their decision-making process and forms a bottleneck for smooth operation.</a:t>
            </a:r>
          </a:p>
          <a:p>
            <a:r>
              <a:rPr lang="en-US" b="1" dirty="0"/>
              <a:t>Messed up IT system: </a:t>
            </a:r>
            <a:r>
              <a:rPr lang="en-US" dirty="0"/>
              <a:t>Silos of data, different data formats, disparate data and applications – these will form a complex IT system, building a justified case for a stronger BI infrastructure.</a:t>
            </a:r>
          </a:p>
          <a:p>
            <a:r>
              <a:rPr lang="en-US" b="1" dirty="0"/>
              <a:t>Cost: </a:t>
            </a:r>
            <a:r>
              <a:rPr lang="en-US" dirty="0"/>
              <a:t>Cost of maintaining information silos and feeding to huge number of IT resources for even small sets of data is detrimental to an organization</a:t>
            </a:r>
          </a:p>
          <a:p>
            <a:r>
              <a:rPr lang="en-US" dirty="0"/>
              <a:t>BI architecture, among other elements, often includes both structured and unstructured data. This data comes from both internal and external sources and are transformed from raw transaction data into logical information. </a:t>
            </a:r>
            <a:endParaRPr lang="en-IN" dirty="0"/>
          </a:p>
        </p:txBody>
      </p:sp>
    </p:spTree>
    <p:extLst>
      <p:ext uri="{BB962C8B-B14F-4D97-AF65-F5344CB8AC3E}">
        <p14:creationId xmlns:p14="http://schemas.microsoft.com/office/powerpoint/2010/main" val="3938689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D578179-15B3-4EC2-89FE-07C896F82A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3339" y="225287"/>
            <a:ext cx="11184835" cy="6414052"/>
          </a:xfrm>
        </p:spPr>
      </p:pic>
    </p:spTree>
    <p:extLst>
      <p:ext uri="{BB962C8B-B14F-4D97-AF65-F5344CB8AC3E}">
        <p14:creationId xmlns:p14="http://schemas.microsoft.com/office/powerpoint/2010/main" val="14411380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4F500A-8763-4E69-A4E8-15C55093F1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98"/>
            <a:ext cx="12192000" cy="6832803"/>
          </a:xfrm>
          <a:prstGeom prst="rect">
            <a:avLst/>
          </a:prstGeom>
        </p:spPr>
      </p:pic>
    </p:spTree>
    <p:extLst>
      <p:ext uri="{BB962C8B-B14F-4D97-AF65-F5344CB8AC3E}">
        <p14:creationId xmlns:p14="http://schemas.microsoft.com/office/powerpoint/2010/main" val="1009456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266A1B-EBDA-4AB5-AD57-FB3A16E341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2751" y="0"/>
            <a:ext cx="11226498" cy="6858000"/>
          </a:xfrm>
          <a:prstGeom prst="rect">
            <a:avLst/>
          </a:prstGeom>
        </p:spPr>
      </p:pic>
    </p:spTree>
    <p:extLst>
      <p:ext uri="{BB962C8B-B14F-4D97-AF65-F5344CB8AC3E}">
        <p14:creationId xmlns:p14="http://schemas.microsoft.com/office/powerpoint/2010/main" val="12211234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CC17B0-3893-4281-8D6E-71D6676DAB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105" y="0"/>
            <a:ext cx="11015789" cy="6858000"/>
          </a:xfrm>
          <a:prstGeom prst="rect">
            <a:avLst/>
          </a:prstGeom>
        </p:spPr>
      </p:pic>
    </p:spTree>
    <p:extLst>
      <p:ext uri="{BB962C8B-B14F-4D97-AF65-F5344CB8AC3E}">
        <p14:creationId xmlns:p14="http://schemas.microsoft.com/office/powerpoint/2010/main" val="4052394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83971-6E93-44FF-AFE8-7F25876B2B2C}"/>
              </a:ext>
            </a:extLst>
          </p:cNvPr>
          <p:cNvSpPr>
            <a:spLocks noGrp="1"/>
          </p:cNvSpPr>
          <p:nvPr>
            <p:ph type="title"/>
          </p:nvPr>
        </p:nvSpPr>
        <p:spPr/>
        <p:txBody>
          <a:bodyPr>
            <a:normAutofit fontScale="90000"/>
          </a:bodyPr>
          <a:lstStyle/>
          <a:p>
            <a:r>
              <a:rPr lang="en-US" b="1" dirty="0"/>
              <a:t>Components of Business Intelligence Architecture</a:t>
            </a:r>
            <a:br>
              <a:rPr lang="en-US" dirty="0"/>
            </a:br>
            <a:endParaRPr lang="en-IN" dirty="0"/>
          </a:p>
        </p:txBody>
      </p:sp>
      <p:sp>
        <p:nvSpPr>
          <p:cNvPr id="3" name="Content Placeholder 2">
            <a:extLst>
              <a:ext uri="{FF2B5EF4-FFF2-40B4-BE49-F238E27FC236}">
                <a16:creationId xmlns:a16="http://schemas.microsoft.com/office/drawing/2014/main" id="{AF7F6135-F8F1-437E-91A5-B89095CEC565}"/>
              </a:ext>
            </a:extLst>
          </p:cNvPr>
          <p:cNvSpPr>
            <a:spLocks noGrp="1"/>
          </p:cNvSpPr>
          <p:nvPr>
            <p:ph idx="1"/>
          </p:nvPr>
        </p:nvSpPr>
        <p:spPr>
          <a:xfrm>
            <a:off x="838200" y="1179443"/>
            <a:ext cx="10515600" cy="4997520"/>
          </a:xfrm>
        </p:spPr>
        <p:txBody>
          <a:bodyPr/>
          <a:lstStyle/>
          <a:p>
            <a:r>
              <a:rPr lang="en-US" dirty="0"/>
              <a:t>The key elements of a business intelligence architecture are:</a:t>
            </a:r>
          </a:p>
          <a:p>
            <a:r>
              <a:rPr lang="en-US" dirty="0"/>
              <a:t>Source systems</a:t>
            </a:r>
          </a:p>
          <a:p>
            <a:r>
              <a:rPr lang="en-US" dirty="0"/>
              <a:t>ETL process</a:t>
            </a:r>
          </a:p>
          <a:p>
            <a:r>
              <a:rPr lang="en-US" dirty="0"/>
              <a:t>Data modelling</a:t>
            </a:r>
          </a:p>
          <a:p>
            <a:r>
              <a:rPr lang="en-US" dirty="0"/>
              <a:t>Data warehouse</a:t>
            </a:r>
          </a:p>
          <a:p>
            <a:r>
              <a:rPr lang="en-US" dirty="0"/>
              <a:t>Enterprise information management (EIM)</a:t>
            </a:r>
          </a:p>
          <a:p>
            <a:r>
              <a:rPr lang="en-US" dirty="0"/>
              <a:t>Appliance systems</a:t>
            </a:r>
          </a:p>
          <a:p>
            <a:r>
              <a:rPr lang="en-US" dirty="0"/>
              <a:t>Tools and technologies</a:t>
            </a:r>
          </a:p>
          <a:p>
            <a:pPr marL="0" indent="0">
              <a:buNone/>
            </a:pPr>
            <a:endParaRPr lang="en-IN" dirty="0"/>
          </a:p>
        </p:txBody>
      </p:sp>
    </p:spTree>
    <p:extLst>
      <p:ext uri="{BB962C8B-B14F-4D97-AF65-F5344CB8AC3E}">
        <p14:creationId xmlns:p14="http://schemas.microsoft.com/office/powerpoint/2010/main" val="24055827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6C935A-0952-46BA-B288-C0D3F58E3003}"/>
              </a:ext>
            </a:extLst>
          </p:cNvPr>
          <p:cNvSpPr>
            <a:spLocks noGrp="1"/>
          </p:cNvSpPr>
          <p:nvPr>
            <p:ph idx="1"/>
          </p:nvPr>
        </p:nvSpPr>
        <p:spPr>
          <a:xfrm>
            <a:off x="278296" y="251790"/>
            <a:ext cx="11913704" cy="6606209"/>
          </a:xfrm>
        </p:spPr>
        <p:txBody>
          <a:bodyPr>
            <a:normAutofit/>
          </a:bodyPr>
          <a:lstStyle/>
          <a:p>
            <a:pPr marL="0" indent="0">
              <a:buNone/>
            </a:pPr>
            <a:r>
              <a:rPr lang="en-IN" dirty="0"/>
              <a:t>1) </a:t>
            </a:r>
            <a:r>
              <a:rPr lang="en-US" b="1" dirty="0"/>
              <a:t>Source Systems – Transaction Processing Systems</a:t>
            </a:r>
          </a:p>
          <a:p>
            <a:r>
              <a:rPr lang="en-US" dirty="0"/>
              <a:t>This is the starting point for any BI initiative. Organization data is first created in these databases. Point to note: if you do not capture the data in the operational system, you can’t analyze it.</a:t>
            </a:r>
          </a:p>
          <a:p>
            <a:r>
              <a:rPr lang="en-US" dirty="0"/>
              <a:t>Operational systems (OLTP) form the bulk of the data needed for the data warehousing. In addition to that, source systems may also include data from secondary sources such as market data, benchmarking data etc. Business Intelligence architecture should address all these various data sources which are of different formats and standards</a:t>
            </a:r>
          </a:p>
          <a:p>
            <a:pPr marL="0" indent="0">
              <a:buNone/>
            </a:pPr>
            <a:r>
              <a:rPr lang="en-US" b="1" dirty="0"/>
              <a:t>2) ETL Process</a:t>
            </a:r>
            <a:endParaRPr lang="en-US" dirty="0"/>
          </a:p>
          <a:p>
            <a:r>
              <a:rPr lang="en-US" dirty="0"/>
              <a:t>In an ETL process data is extracted from the operational systems and loaded into a data warehouse. ETL, which stands for Extract Transform Load, is usually done using custom solutions available in the market. IBM </a:t>
            </a:r>
            <a:r>
              <a:rPr lang="en-US" dirty="0" err="1"/>
              <a:t>Websphere</a:t>
            </a:r>
            <a:r>
              <a:rPr lang="en-US" dirty="0"/>
              <a:t> Data Stage, Oracle Data Integrator, Ab Initio, and Microsoft Integration Services are examples of such tools.</a:t>
            </a:r>
          </a:p>
          <a:p>
            <a:pPr marL="0" indent="0">
              <a:buNone/>
            </a:pPr>
            <a:endParaRPr lang="en-IN" dirty="0"/>
          </a:p>
        </p:txBody>
      </p:sp>
    </p:spTree>
    <p:extLst>
      <p:ext uri="{BB962C8B-B14F-4D97-AF65-F5344CB8AC3E}">
        <p14:creationId xmlns:p14="http://schemas.microsoft.com/office/powerpoint/2010/main" val="10689335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107D45-35C5-47E3-B244-B1FC4E741BF1}"/>
              </a:ext>
            </a:extLst>
          </p:cNvPr>
          <p:cNvSpPr>
            <a:spLocks noGrp="1"/>
          </p:cNvSpPr>
          <p:nvPr>
            <p:ph idx="1"/>
          </p:nvPr>
        </p:nvSpPr>
        <p:spPr>
          <a:xfrm>
            <a:off x="238539" y="212035"/>
            <a:ext cx="11794435" cy="5964928"/>
          </a:xfrm>
        </p:spPr>
        <p:txBody>
          <a:bodyPr>
            <a:normAutofit/>
          </a:bodyPr>
          <a:lstStyle/>
          <a:p>
            <a:pPr marL="0" indent="0">
              <a:buNone/>
            </a:pPr>
            <a:r>
              <a:rPr lang="en-US" b="1" dirty="0"/>
              <a:t>3) Data Modeling</a:t>
            </a:r>
            <a:endParaRPr lang="en-US" dirty="0"/>
          </a:p>
          <a:p>
            <a:r>
              <a:rPr lang="en-US" dirty="0"/>
              <a:t>Data modeling will help to address what exactly is needed from data sources, the format of the data, and how it will be related to other data elements. It is not feasible to extract everything from a source system as that comes with cost issues. Data modeling will help to organize the data and therefore will minimize cost of storage replication, and effort needed to build a data warehouse.</a:t>
            </a:r>
          </a:p>
          <a:p>
            <a:pPr marL="0" indent="0">
              <a:buNone/>
            </a:pPr>
            <a:r>
              <a:rPr lang="en-US" b="1" dirty="0"/>
              <a:t>4) Data Warehouse</a:t>
            </a:r>
            <a:endParaRPr lang="en-US" dirty="0"/>
          </a:p>
          <a:p>
            <a:r>
              <a:rPr lang="en-US" dirty="0"/>
              <a:t>Warehouse will have data extracted from various operational systems, transformed to make the data consistent, and loaded for analysis. A data warehouse will help in achieving cross-functional analysis, summarized data, and maintaining one version of the truth across the enterprise.</a:t>
            </a:r>
          </a:p>
          <a:p>
            <a:endParaRPr lang="en-IN" dirty="0"/>
          </a:p>
        </p:txBody>
      </p:sp>
    </p:spTree>
    <p:extLst>
      <p:ext uri="{BB962C8B-B14F-4D97-AF65-F5344CB8AC3E}">
        <p14:creationId xmlns:p14="http://schemas.microsoft.com/office/powerpoint/2010/main" val="41614951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67AD94-B9B1-4A94-B64C-67ECCC8C024A}"/>
              </a:ext>
            </a:extLst>
          </p:cNvPr>
          <p:cNvSpPr>
            <a:spLocks noGrp="1"/>
          </p:cNvSpPr>
          <p:nvPr>
            <p:ph idx="1"/>
          </p:nvPr>
        </p:nvSpPr>
        <p:spPr>
          <a:xfrm>
            <a:off x="159025" y="371060"/>
            <a:ext cx="11781183" cy="6486939"/>
          </a:xfrm>
        </p:spPr>
        <p:txBody>
          <a:bodyPr>
            <a:normAutofit fontScale="92500" lnSpcReduction="10000"/>
          </a:bodyPr>
          <a:lstStyle/>
          <a:p>
            <a:pPr marL="0" indent="0">
              <a:buNone/>
            </a:pPr>
            <a:r>
              <a:rPr lang="en-US" b="1" dirty="0"/>
              <a:t>5) Enterprise Information Management (EIM)</a:t>
            </a:r>
            <a:endParaRPr lang="en-US" dirty="0"/>
          </a:p>
          <a:p>
            <a:r>
              <a:rPr lang="en-US" dirty="0"/>
              <a:t>EMI is another BI jargon which may stump some beginners. The term usually refers to ETL tools, data modeling tools, data quality, data profiling, metadata management, and master data management.</a:t>
            </a:r>
          </a:p>
          <a:p>
            <a:pPr marL="0" indent="0">
              <a:buNone/>
            </a:pPr>
            <a:r>
              <a:rPr lang="en-US" b="1" dirty="0"/>
              <a:t>6) BI Hardware</a:t>
            </a:r>
            <a:endParaRPr lang="en-US" dirty="0"/>
          </a:p>
          <a:p>
            <a:r>
              <a:rPr lang="en-US" dirty="0"/>
              <a:t>It is important to make decisions on the hardware requirements to maintain a high performance and scalable BI system. Apart from server configurations, we have data warehouse appliances to combine the server, the database, and the data storage into one system. Netezza and </a:t>
            </a:r>
            <a:r>
              <a:rPr lang="en-US" dirty="0" err="1"/>
              <a:t>DATAllegro</a:t>
            </a:r>
            <a:r>
              <a:rPr lang="en-US" dirty="0"/>
              <a:t> are some well-known appliances in the market.</a:t>
            </a:r>
          </a:p>
          <a:p>
            <a:pPr marL="0" indent="0">
              <a:buNone/>
            </a:pPr>
            <a:r>
              <a:rPr lang="en-US" dirty="0"/>
              <a:t>7) </a:t>
            </a:r>
            <a:r>
              <a:rPr lang="en-US" b="1" dirty="0"/>
              <a:t>Tools and Technologies</a:t>
            </a:r>
            <a:endParaRPr lang="en-US" dirty="0"/>
          </a:p>
          <a:p>
            <a:r>
              <a:rPr lang="en-US" dirty="0"/>
              <a:t>Another important component of business intelligence architecture is what tools and technologies to implement. It is not just the front-end UI tools, but the tools used for EIM as well. There are cloud solutions, SaaS model, many full-fledged BI solutions (such as MSBI, Oracle BI suites, </a:t>
            </a:r>
            <a:r>
              <a:rPr lang="en-US" dirty="0" err="1"/>
              <a:t>Microstrategy</a:t>
            </a:r>
            <a:r>
              <a:rPr lang="en-US" dirty="0"/>
              <a:t> and more) to choose from. BI framework should have guidelines to make decisions on what is required for the organization.</a:t>
            </a:r>
          </a:p>
          <a:p>
            <a:pPr marL="0" indent="0">
              <a:buNone/>
            </a:pPr>
            <a:endParaRPr lang="en-US" dirty="0"/>
          </a:p>
          <a:p>
            <a:endParaRPr lang="en-IN" dirty="0"/>
          </a:p>
        </p:txBody>
      </p:sp>
    </p:spTree>
    <p:extLst>
      <p:ext uri="{BB962C8B-B14F-4D97-AF65-F5344CB8AC3E}">
        <p14:creationId xmlns:p14="http://schemas.microsoft.com/office/powerpoint/2010/main" val="2570089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DEF09-CB42-4FC7-AAA1-F0E871A45302}"/>
              </a:ext>
            </a:extLst>
          </p:cNvPr>
          <p:cNvSpPr>
            <a:spLocks noGrp="1"/>
          </p:cNvSpPr>
          <p:nvPr>
            <p:ph type="title"/>
          </p:nvPr>
        </p:nvSpPr>
        <p:spPr>
          <a:xfrm>
            <a:off x="225287" y="365125"/>
            <a:ext cx="12112487" cy="1325563"/>
          </a:xfrm>
        </p:spPr>
        <p:txBody>
          <a:bodyPr>
            <a:normAutofit/>
          </a:bodyPr>
          <a:lstStyle/>
          <a:p>
            <a:r>
              <a:rPr lang="en-US" b="1" dirty="0"/>
              <a:t>How Business Intelligence systems are implemented?</a:t>
            </a:r>
            <a:endParaRPr lang="en-IN" dirty="0"/>
          </a:p>
        </p:txBody>
      </p:sp>
      <p:sp>
        <p:nvSpPr>
          <p:cNvPr id="3" name="Content Placeholder 2">
            <a:extLst>
              <a:ext uri="{FF2B5EF4-FFF2-40B4-BE49-F238E27FC236}">
                <a16:creationId xmlns:a16="http://schemas.microsoft.com/office/drawing/2014/main" id="{E5EA9B0B-F154-40DD-9C9E-9583B83FC3CC}"/>
              </a:ext>
            </a:extLst>
          </p:cNvPr>
          <p:cNvSpPr>
            <a:spLocks noGrp="1"/>
          </p:cNvSpPr>
          <p:nvPr>
            <p:ph idx="1"/>
          </p:nvPr>
        </p:nvSpPr>
        <p:spPr>
          <a:xfrm>
            <a:off x="838200" y="1825625"/>
            <a:ext cx="10515600" cy="4840218"/>
          </a:xfrm>
        </p:spPr>
        <p:txBody>
          <a:bodyPr>
            <a:normAutofit/>
          </a:bodyPr>
          <a:lstStyle/>
          <a:p>
            <a:pPr marL="0" indent="0">
              <a:buNone/>
            </a:pPr>
            <a:r>
              <a:rPr lang="en-US" sz="3200" dirty="0"/>
              <a:t>Here are the steps:</a:t>
            </a:r>
          </a:p>
          <a:p>
            <a:pPr marL="0" indent="0">
              <a:buNone/>
            </a:pPr>
            <a:r>
              <a:rPr lang="en-US" sz="3200" b="1" dirty="0"/>
              <a:t>Step 1</a:t>
            </a:r>
            <a:r>
              <a:rPr lang="en-US" sz="3200" dirty="0"/>
              <a:t>) Raw Data from corporate databases is extracted. The data could be spread across multiple systems heterogeneous systems.</a:t>
            </a:r>
          </a:p>
          <a:p>
            <a:pPr marL="0" indent="0">
              <a:buNone/>
            </a:pPr>
            <a:r>
              <a:rPr lang="en-US" sz="3200" b="1" dirty="0"/>
              <a:t>Step 2)</a:t>
            </a:r>
            <a:r>
              <a:rPr lang="en-US" sz="3200" dirty="0"/>
              <a:t> The data is cleaned and transformed into the data warehouse. The table can be linked, and data cubes are formed.</a:t>
            </a:r>
          </a:p>
          <a:p>
            <a:pPr marL="0" indent="0">
              <a:buNone/>
            </a:pPr>
            <a:r>
              <a:rPr lang="en-US" sz="3200" b="1" dirty="0"/>
              <a:t>Step 3)</a:t>
            </a:r>
            <a:r>
              <a:rPr lang="en-US" sz="3200" dirty="0"/>
              <a:t> Using BI system the user can ask quires, request ad-hoc reports or conduct any other analysis.</a:t>
            </a:r>
          </a:p>
          <a:p>
            <a:pPr marL="0" indent="0">
              <a:buNone/>
            </a:pPr>
            <a:endParaRPr lang="en-IN" dirty="0"/>
          </a:p>
        </p:txBody>
      </p:sp>
    </p:spTree>
    <p:extLst>
      <p:ext uri="{BB962C8B-B14F-4D97-AF65-F5344CB8AC3E}">
        <p14:creationId xmlns:p14="http://schemas.microsoft.com/office/powerpoint/2010/main" val="30289717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36555A-9EEE-4A95-A9A3-0B977EB1E0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83" y="26504"/>
            <a:ext cx="12066233" cy="6858000"/>
          </a:xfrm>
          <a:prstGeom prst="rect">
            <a:avLst/>
          </a:prstGeom>
        </p:spPr>
      </p:pic>
    </p:spTree>
    <p:extLst>
      <p:ext uri="{BB962C8B-B14F-4D97-AF65-F5344CB8AC3E}">
        <p14:creationId xmlns:p14="http://schemas.microsoft.com/office/powerpoint/2010/main" val="9364528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42438-3C6C-495D-85A2-377F5E2CB02B}"/>
              </a:ext>
            </a:extLst>
          </p:cNvPr>
          <p:cNvSpPr>
            <a:spLocks noGrp="1"/>
          </p:cNvSpPr>
          <p:nvPr>
            <p:ph type="title"/>
          </p:nvPr>
        </p:nvSpPr>
        <p:spPr>
          <a:xfrm>
            <a:off x="106017" y="321254"/>
            <a:ext cx="11834192" cy="719566"/>
          </a:xfrm>
        </p:spPr>
        <p:txBody>
          <a:bodyPr>
            <a:normAutofit fontScale="90000"/>
          </a:bodyPr>
          <a:lstStyle/>
          <a:p>
            <a:r>
              <a:rPr lang="en-US" b="1" dirty="0"/>
              <a:t>Examples of Business Intelligence System used in Practice</a:t>
            </a:r>
            <a:endParaRPr lang="en-IN" dirty="0"/>
          </a:p>
        </p:txBody>
      </p:sp>
      <p:pic>
        <p:nvPicPr>
          <p:cNvPr id="2050" name="Picture 2">
            <a:extLst>
              <a:ext uri="{FF2B5EF4-FFF2-40B4-BE49-F238E27FC236}">
                <a16:creationId xmlns:a16="http://schemas.microsoft.com/office/drawing/2014/main" id="{A6039B85-C07A-449F-BDA9-783CBA175C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247" y="1040820"/>
            <a:ext cx="11626962" cy="5817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0294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25893-4011-4809-BD67-4DE192DB2E14}"/>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CEB159E8-9284-4024-A9E4-7801FC2183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1999" cy="6857999"/>
          </a:xfrm>
        </p:spPr>
      </p:pic>
    </p:spTree>
    <p:extLst>
      <p:ext uri="{BB962C8B-B14F-4D97-AF65-F5344CB8AC3E}">
        <p14:creationId xmlns:p14="http://schemas.microsoft.com/office/powerpoint/2010/main" val="15359861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EC1427-0113-48DF-AD96-AF678DBE4994}"/>
              </a:ext>
            </a:extLst>
          </p:cNvPr>
          <p:cNvSpPr>
            <a:spLocks noGrp="1"/>
          </p:cNvSpPr>
          <p:nvPr>
            <p:ph idx="1"/>
          </p:nvPr>
        </p:nvSpPr>
        <p:spPr>
          <a:xfrm>
            <a:off x="0" y="0"/>
            <a:ext cx="12191999" cy="7441809"/>
          </a:xfrm>
        </p:spPr>
        <p:txBody>
          <a:bodyPr>
            <a:normAutofit fontScale="85000" lnSpcReduction="20000"/>
          </a:bodyPr>
          <a:lstStyle/>
          <a:p>
            <a:pPr marL="514350" indent="-514350">
              <a:buFont typeface="+mj-lt"/>
              <a:buAutoNum type="arabicPeriod"/>
            </a:pPr>
            <a:r>
              <a:rPr lang="en-US" dirty="0"/>
              <a:t>In an Online Transaction Processing (OLTP) system information that could be fed into product database could be</a:t>
            </a:r>
          </a:p>
          <a:p>
            <a:r>
              <a:rPr lang="en-US" dirty="0"/>
              <a:t>add a product line</a:t>
            </a:r>
          </a:p>
          <a:p>
            <a:r>
              <a:rPr lang="en-US" dirty="0"/>
              <a:t>change a product price</a:t>
            </a:r>
          </a:p>
          <a:p>
            <a:pPr marL="0" indent="0">
              <a:buNone/>
            </a:pPr>
            <a:r>
              <a:rPr lang="en-US" dirty="0"/>
              <a:t>Correspondingly, in a Business Intelligence system query that would be executed for the product subject area could be did the addition of new product line or change in product price increase revenues</a:t>
            </a:r>
          </a:p>
          <a:p>
            <a:pPr marL="0" indent="0">
              <a:buNone/>
            </a:pPr>
            <a:endParaRPr lang="en-US" dirty="0">
              <a:solidFill>
                <a:srgbClr val="FF0000"/>
              </a:solidFill>
            </a:endParaRPr>
          </a:p>
          <a:p>
            <a:pPr marL="0" indent="0">
              <a:buNone/>
            </a:pPr>
            <a:r>
              <a:rPr lang="en-US" dirty="0"/>
              <a:t>2</a:t>
            </a:r>
            <a:r>
              <a:rPr lang="en-US" dirty="0">
                <a:solidFill>
                  <a:srgbClr val="7030A0"/>
                </a:solidFill>
              </a:rPr>
              <a:t>.    </a:t>
            </a:r>
            <a:r>
              <a:rPr lang="en-US" dirty="0">
                <a:solidFill>
                  <a:srgbClr val="FF0000"/>
                </a:solidFill>
              </a:rPr>
              <a:t>In an advertising database of OLTP system query that could be executed</a:t>
            </a:r>
          </a:p>
          <a:p>
            <a:r>
              <a:rPr lang="en-US" dirty="0">
                <a:solidFill>
                  <a:srgbClr val="FF0000"/>
                </a:solidFill>
              </a:rPr>
              <a:t>Changed in advertisement options</a:t>
            </a:r>
          </a:p>
          <a:p>
            <a:r>
              <a:rPr lang="en-US" dirty="0">
                <a:solidFill>
                  <a:srgbClr val="FF0000"/>
                </a:solidFill>
              </a:rPr>
              <a:t>Increase radio budget</a:t>
            </a:r>
          </a:p>
          <a:p>
            <a:pPr marL="0" indent="0">
              <a:buNone/>
            </a:pPr>
            <a:r>
              <a:rPr lang="en-US" dirty="0">
                <a:solidFill>
                  <a:srgbClr val="FF0000"/>
                </a:solidFill>
              </a:rPr>
              <a:t>Correspondingly, in BI system query that could be executed would be how many new clients added due to change in radio budget</a:t>
            </a:r>
          </a:p>
          <a:p>
            <a:pPr marL="0" indent="0">
              <a:buNone/>
            </a:pPr>
            <a:endParaRPr lang="en-US" dirty="0">
              <a:solidFill>
                <a:srgbClr val="7030A0"/>
              </a:solidFill>
            </a:endParaRPr>
          </a:p>
          <a:p>
            <a:pPr marL="0" indent="0">
              <a:buNone/>
            </a:pPr>
            <a:r>
              <a:rPr lang="en-US" dirty="0"/>
              <a:t>3.     In OLTP system dealing with customer demographic data bases data that could be fed would be</a:t>
            </a:r>
          </a:p>
          <a:p>
            <a:r>
              <a:rPr lang="en-US" dirty="0"/>
              <a:t>increase customer credit limit</a:t>
            </a:r>
          </a:p>
          <a:p>
            <a:r>
              <a:rPr lang="en-US" dirty="0"/>
              <a:t>change in customer salary level</a:t>
            </a:r>
          </a:p>
          <a:p>
            <a:pPr marL="0" indent="0">
              <a:buNone/>
            </a:pPr>
            <a:r>
              <a:rPr lang="en-US" dirty="0"/>
              <a:t>Correspondingly in the OLAP system query that could be executed would be can customer profile changes support </a:t>
            </a:r>
            <a:r>
              <a:rPr lang="en-US" dirty="0" err="1"/>
              <a:t>support</a:t>
            </a:r>
            <a:r>
              <a:rPr lang="en-US" dirty="0"/>
              <a:t> higher product price</a:t>
            </a:r>
          </a:p>
          <a:p>
            <a:pPr marL="0" indent="0">
              <a:buNone/>
            </a:pPr>
            <a:endParaRPr lang="en-IN" dirty="0"/>
          </a:p>
        </p:txBody>
      </p:sp>
    </p:spTree>
    <p:extLst>
      <p:ext uri="{BB962C8B-B14F-4D97-AF65-F5344CB8AC3E}">
        <p14:creationId xmlns:p14="http://schemas.microsoft.com/office/powerpoint/2010/main" val="31950991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E1951CD-097D-4634-8250-04921FA343A2}"/>
              </a:ext>
            </a:extLst>
          </p:cNvPr>
          <p:cNvSpPr>
            <a:spLocks noGrp="1"/>
          </p:cNvSpPr>
          <p:nvPr>
            <p:ph idx="1"/>
          </p:nvPr>
        </p:nvSpPr>
        <p:spPr>
          <a:xfrm>
            <a:off x="361122" y="198782"/>
            <a:ext cx="10515600" cy="6004685"/>
          </a:xfrm>
        </p:spPr>
        <p:txBody>
          <a:bodyPr>
            <a:normAutofit/>
          </a:bodyPr>
          <a:lstStyle/>
          <a:p>
            <a:pPr marL="0" indent="0">
              <a:buNone/>
            </a:pPr>
            <a:r>
              <a:rPr lang="en-US" sz="3600" b="1" dirty="0"/>
              <a:t>Example 2:</a:t>
            </a:r>
            <a:endParaRPr lang="en-US" sz="3600" dirty="0"/>
          </a:p>
          <a:p>
            <a:r>
              <a:rPr lang="en-US" sz="3600" dirty="0"/>
              <a:t>A hotel owner uses BI analytical applications to gather statistical information regarding average occupancy and room rate. It helps to find aggregate revenue generated per room.</a:t>
            </a:r>
          </a:p>
          <a:p>
            <a:r>
              <a:rPr lang="en-US" sz="3600" dirty="0"/>
              <a:t>It also collects statistics on market share and data from customer surveys from each hotel to decides its competitive position in various markets.</a:t>
            </a:r>
          </a:p>
          <a:p>
            <a:r>
              <a:rPr lang="en-US" sz="3600" dirty="0"/>
              <a:t>By analyzing these trends year by year, month by month and day by day helps management to offer discounts on room rentals.</a:t>
            </a:r>
          </a:p>
          <a:p>
            <a:endParaRPr lang="en-IN" dirty="0"/>
          </a:p>
        </p:txBody>
      </p:sp>
    </p:spTree>
    <p:extLst>
      <p:ext uri="{BB962C8B-B14F-4D97-AF65-F5344CB8AC3E}">
        <p14:creationId xmlns:p14="http://schemas.microsoft.com/office/powerpoint/2010/main" val="36474545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850D65-7812-422E-B87E-A92819FAD3E1}"/>
              </a:ext>
            </a:extLst>
          </p:cNvPr>
          <p:cNvSpPr>
            <a:spLocks noGrp="1"/>
          </p:cNvSpPr>
          <p:nvPr>
            <p:ph idx="1"/>
          </p:nvPr>
        </p:nvSpPr>
        <p:spPr>
          <a:xfrm>
            <a:off x="838200" y="132522"/>
            <a:ext cx="10515600" cy="6044441"/>
          </a:xfrm>
        </p:spPr>
        <p:txBody>
          <a:bodyPr>
            <a:normAutofit/>
          </a:bodyPr>
          <a:lstStyle/>
          <a:p>
            <a:pPr marL="0" indent="0">
              <a:buNone/>
            </a:pPr>
            <a:r>
              <a:rPr lang="en-US" sz="3600" b="1" dirty="0"/>
              <a:t>Example 3:</a:t>
            </a:r>
            <a:endParaRPr lang="en-US" sz="3600" dirty="0"/>
          </a:p>
          <a:p>
            <a:r>
              <a:rPr lang="en-US" sz="3600" dirty="0"/>
              <a:t>A bank gives branch managers access to BI applications. It helps branch manager to determine who are the most profitable customers and which customers they should work on.</a:t>
            </a:r>
          </a:p>
          <a:p>
            <a:r>
              <a:rPr lang="en-US" sz="3600" dirty="0"/>
              <a:t>The use of BI tools frees information technology staff from the task of generating analytical reports for the departments. It also gives department personnel access to a richer data source.</a:t>
            </a:r>
          </a:p>
          <a:p>
            <a:endParaRPr lang="en-IN" sz="3600" dirty="0"/>
          </a:p>
        </p:txBody>
      </p:sp>
    </p:spTree>
    <p:extLst>
      <p:ext uri="{BB962C8B-B14F-4D97-AF65-F5344CB8AC3E}">
        <p14:creationId xmlns:p14="http://schemas.microsoft.com/office/powerpoint/2010/main" val="21908846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D8E05-9D40-48A8-9D69-44EF60085EE3}"/>
              </a:ext>
            </a:extLst>
          </p:cNvPr>
          <p:cNvSpPr>
            <a:spLocks noGrp="1"/>
          </p:cNvSpPr>
          <p:nvPr>
            <p:ph type="title"/>
          </p:nvPr>
        </p:nvSpPr>
        <p:spPr>
          <a:xfrm>
            <a:off x="911087" y="-231223"/>
            <a:ext cx="10515600" cy="1026353"/>
          </a:xfrm>
        </p:spPr>
        <p:txBody>
          <a:bodyPr/>
          <a:lstStyle/>
          <a:p>
            <a:pPr algn="ctr"/>
            <a:r>
              <a:rPr lang="en-US" b="1" dirty="0"/>
              <a:t>Four types of BI users</a:t>
            </a:r>
            <a:endParaRPr lang="en-IN" dirty="0"/>
          </a:p>
        </p:txBody>
      </p:sp>
      <p:sp>
        <p:nvSpPr>
          <p:cNvPr id="3" name="Content Placeholder 2">
            <a:extLst>
              <a:ext uri="{FF2B5EF4-FFF2-40B4-BE49-F238E27FC236}">
                <a16:creationId xmlns:a16="http://schemas.microsoft.com/office/drawing/2014/main" id="{46FA230F-8C8F-490A-BB09-30919315141D}"/>
              </a:ext>
            </a:extLst>
          </p:cNvPr>
          <p:cNvSpPr>
            <a:spLocks noGrp="1"/>
          </p:cNvSpPr>
          <p:nvPr>
            <p:ph idx="1"/>
          </p:nvPr>
        </p:nvSpPr>
        <p:spPr>
          <a:xfrm>
            <a:off x="145774" y="609600"/>
            <a:ext cx="12046226" cy="6506817"/>
          </a:xfrm>
        </p:spPr>
        <p:txBody>
          <a:bodyPr>
            <a:normAutofit fontScale="92500" lnSpcReduction="20000"/>
          </a:bodyPr>
          <a:lstStyle/>
          <a:p>
            <a:pPr marL="0" indent="0">
              <a:buNone/>
            </a:pPr>
            <a:r>
              <a:rPr lang="en-US" dirty="0"/>
              <a:t>Following given are the four key players who are used Business Intelligence System:</a:t>
            </a:r>
          </a:p>
          <a:p>
            <a:pPr marL="0" indent="0">
              <a:buNone/>
            </a:pPr>
            <a:r>
              <a:rPr lang="en-US" b="1" dirty="0"/>
              <a:t>1. The Professional Data Analyst:</a:t>
            </a:r>
            <a:endParaRPr lang="en-US" dirty="0"/>
          </a:p>
          <a:p>
            <a:pPr marL="0" indent="0">
              <a:buNone/>
            </a:pPr>
            <a:r>
              <a:rPr lang="en-US" dirty="0"/>
              <a:t>The data analyst is a statistician who always needs to drill deep down into data. BI system helps them to get fresh insights to develop unique business strategies.</a:t>
            </a:r>
          </a:p>
          <a:p>
            <a:pPr marL="0" indent="0">
              <a:buNone/>
            </a:pPr>
            <a:r>
              <a:rPr lang="en-US" b="1" dirty="0"/>
              <a:t>2. The IT users:</a:t>
            </a:r>
            <a:endParaRPr lang="en-US" dirty="0"/>
          </a:p>
          <a:p>
            <a:pPr marL="0" indent="0">
              <a:buNone/>
            </a:pPr>
            <a:r>
              <a:rPr lang="en-US" dirty="0"/>
              <a:t>The IT user also plays a dominant role in maintaining the BI infrastructure.</a:t>
            </a:r>
          </a:p>
          <a:p>
            <a:pPr marL="0" indent="0">
              <a:buNone/>
            </a:pPr>
            <a:r>
              <a:rPr lang="en-US" b="1" dirty="0"/>
              <a:t>3. The head of the company:</a:t>
            </a:r>
            <a:endParaRPr lang="en-US" dirty="0"/>
          </a:p>
          <a:p>
            <a:pPr marL="0" indent="0">
              <a:buNone/>
            </a:pPr>
            <a:r>
              <a:rPr lang="en-US" dirty="0"/>
              <a:t>CEO or CXO can increase the profit of their business by improving operational efficiency in their business.</a:t>
            </a:r>
          </a:p>
          <a:p>
            <a:pPr marL="0" indent="0">
              <a:buNone/>
            </a:pPr>
            <a:r>
              <a:rPr lang="en-US" b="1" dirty="0"/>
              <a:t>4. The Business Users“</a:t>
            </a:r>
          </a:p>
          <a:p>
            <a:pPr marL="0" indent="0">
              <a:buNone/>
            </a:pPr>
            <a:r>
              <a:rPr lang="en-US" dirty="0"/>
              <a:t>Business intelligence users can be found from across the organization. There are mainly two types of business users</a:t>
            </a:r>
          </a:p>
          <a:p>
            <a:pPr marL="0" indent="0">
              <a:buNone/>
            </a:pPr>
            <a:r>
              <a:rPr lang="en-US" dirty="0"/>
              <a:t>1) Casual business intelligence user</a:t>
            </a:r>
          </a:p>
          <a:p>
            <a:pPr marL="0" indent="0">
              <a:buNone/>
            </a:pPr>
            <a:r>
              <a:rPr lang="en-US" dirty="0"/>
              <a:t>2) The power user.</a:t>
            </a:r>
          </a:p>
          <a:p>
            <a:r>
              <a:rPr lang="en-US" dirty="0"/>
              <a:t>The difference between both of them is that a power user has the capability of working with complex data sets, while the casual user need will make him use dashboards to evaluate predefined sets of data.</a:t>
            </a:r>
          </a:p>
          <a:p>
            <a:endParaRPr lang="en-IN" dirty="0"/>
          </a:p>
        </p:txBody>
      </p:sp>
    </p:spTree>
    <p:extLst>
      <p:ext uri="{BB962C8B-B14F-4D97-AF65-F5344CB8AC3E}">
        <p14:creationId xmlns:p14="http://schemas.microsoft.com/office/powerpoint/2010/main" val="16515829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B89227-356C-4C86-A041-AB5F469388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630" y="0"/>
            <a:ext cx="11968740" cy="6858000"/>
          </a:xfrm>
          <a:prstGeom prst="rect">
            <a:avLst/>
          </a:prstGeom>
        </p:spPr>
      </p:pic>
    </p:spTree>
    <p:extLst>
      <p:ext uri="{BB962C8B-B14F-4D97-AF65-F5344CB8AC3E}">
        <p14:creationId xmlns:p14="http://schemas.microsoft.com/office/powerpoint/2010/main" val="33789527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C9DE2-BA8A-49AC-89C3-6EB71D90C34B}"/>
              </a:ext>
            </a:extLst>
          </p:cNvPr>
          <p:cNvSpPr>
            <a:spLocks noGrp="1"/>
          </p:cNvSpPr>
          <p:nvPr>
            <p:ph type="title"/>
          </p:nvPr>
        </p:nvSpPr>
        <p:spPr>
          <a:xfrm>
            <a:off x="838200" y="1"/>
            <a:ext cx="10515600" cy="887896"/>
          </a:xfrm>
        </p:spPr>
        <p:txBody>
          <a:bodyPr>
            <a:normAutofit/>
          </a:bodyPr>
          <a:lstStyle/>
          <a:p>
            <a:pPr algn="ctr"/>
            <a:r>
              <a:rPr lang="en-IN" sz="4000" b="1" dirty="0"/>
              <a:t>Advantages of Business Intelligence</a:t>
            </a:r>
            <a:endParaRPr lang="en-IN" sz="4000" dirty="0"/>
          </a:p>
        </p:txBody>
      </p:sp>
      <p:sp>
        <p:nvSpPr>
          <p:cNvPr id="3" name="Content Placeholder 2">
            <a:extLst>
              <a:ext uri="{FF2B5EF4-FFF2-40B4-BE49-F238E27FC236}">
                <a16:creationId xmlns:a16="http://schemas.microsoft.com/office/drawing/2014/main" id="{A672D352-3D5E-41E4-B65E-D57FC950BA89}"/>
              </a:ext>
            </a:extLst>
          </p:cNvPr>
          <p:cNvSpPr>
            <a:spLocks noGrp="1"/>
          </p:cNvSpPr>
          <p:nvPr>
            <p:ph idx="1"/>
          </p:nvPr>
        </p:nvSpPr>
        <p:spPr>
          <a:xfrm>
            <a:off x="225287" y="887896"/>
            <a:ext cx="11648661" cy="5970103"/>
          </a:xfrm>
        </p:spPr>
        <p:txBody>
          <a:bodyPr>
            <a:normAutofit fontScale="77500" lnSpcReduction="20000"/>
          </a:bodyPr>
          <a:lstStyle/>
          <a:p>
            <a:pPr marL="0" indent="0">
              <a:buNone/>
            </a:pPr>
            <a:r>
              <a:rPr lang="en-US" b="1" dirty="0"/>
              <a:t>1. Boost productivity</a:t>
            </a:r>
            <a:endParaRPr lang="en-US" dirty="0"/>
          </a:p>
          <a:p>
            <a:pPr marL="0" indent="0">
              <a:buNone/>
            </a:pPr>
            <a:r>
              <a:rPr lang="en-US" dirty="0"/>
              <a:t>With a BI program, It is possible for businesses to create reports with a single click thus saves lots of time and resources. It also allows employees to be more productive on their tasks.</a:t>
            </a:r>
          </a:p>
          <a:p>
            <a:pPr marL="0" indent="0">
              <a:buNone/>
            </a:pPr>
            <a:r>
              <a:rPr lang="en-US" b="1" dirty="0"/>
              <a:t>2. To improve visibility</a:t>
            </a:r>
            <a:endParaRPr lang="en-US" dirty="0"/>
          </a:p>
          <a:p>
            <a:pPr marL="0" indent="0">
              <a:buNone/>
            </a:pPr>
            <a:r>
              <a:rPr lang="en-US" dirty="0"/>
              <a:t>BI also helps to improve the visibility of these processes and make it possible to identify any areas which need attention.</a:t>
            </a:r>
          </a:p>
          <a:p>
            <a:pPr marL="0" indent="0">
              <a:buNone/>
            </a:pPr>
            <a:r>
              <a:rPr lang="en-US" b="1" dirty="0"/>
              <a:t>3. Fix Accountability</a:t>
            </a:r>
            <a:endParaRPr lang="en-US" dirty="0"/>
          </a:p>
          <a:p>
            <a:pPr marL="0" indent="0">
              <a:buNone/>
            </a:pPr>
            <a:r>
              <a:rPr lang="en-US" dirty="0"/>
              <a:t>BI system assigns accountability in the organization as there must be someone who should own accountability and ownership for the organization's performance against its set goals.</a:t>
            </a:r>
          </a:p>
          <a:p>
            <a:pPr marL="0" indent="0">
              <a:buNone/>
            </a:pPr>
            <a:r>
              <a:rPr lang="en-US" b="1" dirty="0"/>
              <a:t>4. It gives a bird's eye view:</a:t>
            </a:r>
            <a:endParaRPr lang="en-US" dirty="0"/>
          </a:p>
          <a:p>
            <a:pPr marL="0" indent="0">
              <a:buNone/>
            </a:pPr>
            <a:r>
              <a:rPr lang="en-US" dirty="0"/>
              <a:t>BI system also helps organizations as decision makers get an overall bird's eye view through typical BI features like dashboards and scorecards.</a:t>
            </a:r>
          </a:p>
          <a:p>
            <a:pPr marL="0" indent="0">
              <a:buNone/>
            </a:pPr>
            <a:r>
              <a:rPr lang="en-US" b="1" dirty="0"/>
              <a:t>5. It streamlines business processes:</a:t>
            </a:r>
            <a:endParaRPr lang="en-US" dirty="0"/>
          </a:p>
          <a:p>
            <a:pPr marL="0" indent="0">
              <a:buNone/>
            </a:pPr>
            <a:r>
              <a:rPr lang="en-US" dirty="0"/>
              <a:t>BI takes out all complexity associated with business processes. It also automates analytics by offering predictive analysis, computer modeling, benchmarking and other methodologies.</a:t>
            </a:r>
          </a:p>
          <a:p>
            <a:pPr marL="0" indent="0">
              <a:buNone/>
            </a:pPr>
            <a:r>
              <a:rPr lang="en-US" b="1" dirty="0"/>
              <a:t>6. It allows for easy analytics.</a:t>
            </a:r>
            <a:endParaRPr lang="en-US" dirty="0"/>
          </a:p>
          <a:p>
            <a:pPr marL="0" indent="0">
              <a:buNone/>
            </a:pPr>
            <a:r>
              <a:rPr lang="en-US" dirty="0"/>
              <a:t>BI software has democratized its usage, allowing even nontechnical or non-analysts users to collect and process data quickly. This also allows putting the power of analytics from the hand's many people.</a:t>
            </a:r>
          </a:p>
          <a:p>
            <a:pPr marL="0" indent="0">
              <a:buNone/>
            </a:pPr>
            <a:endParaRPr lang="en-IN" dirty="0"/>
          </a:p>
        </p:txBody>
      </p:sp>
    </p:spTree>
    <p:extLst>
      <p:ext uri="{BB962C8B-B14F-4D97-AF65-F5344CB8AC3E}">
        <p14:creationId xmlns:p14="http://schemas.microsoft.com/office/powerpoint/2010/main" val="3545354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288D6-718A-4F93-82D8-CD073F4F6239}"/>
              </a:ext>
            </a:extLst>
          </p:cNvPr>
          <p:cNvSpPr>
            <a:spLocks noGrp="1"/>
          </p:cNvSpPr>
          <p:nvPr>
            <p:ph type="title"/>
          </p:nvPr>
        </p:nvSpPr>
        <p:spPr>
          <a:xfrm>
            <a:off x="838200" y="1"/>
            <a:ext cx="10515600" cy="914400"/>
          </a:xfrm>
        </p:spPr>
        <p:txBody>
          <a:bodyPr>
            <a:normAutofit/>
          </a:bodyPr>
          <a:lstStyle/>
          <a:p>
            <a:pPr algn="ctr"/>
            <a:r>
              <a:rPr lang="en-IN" sz="4000" b="1" dirty="0"/>
              <a:t>BI System Disadvantages</a:t>
            </a:r>
            <a:endParaRPr lang="en-IN" sz="4000" dirty="0"/>
          </a:p>
        </p:txBody>
      </p:sp>
      <p:sp>
        <p:nvSpPr>
          <p:cNvPr id="3" name="Content Placeholder 2">
            <a:extLst>
              <a:ext uri="{FF2B5EF4-FFF2-40B4-BE49-F238E27FC236}">
                <a16:creationId xmlns:a16="http://schemas.microsoft.com/office/drawing/2014/main" id="{285252D1-702F-4BA5-A4DF-2C0D8DAFCAD3}"/>
              </a:ext>
            </a:extLst>
          </p:cNvPr>
          <p:cNvSpPr>
            <a:spLocks noGrp="1"/>
          </p:cNvSpPr>
          <p:nvPr>
            <p:ph idx="1"/>
          </p:nvPr>
        </p:nvSpPr>
        <p:spPr>
          <a:xfrm>
            <a:off x="185530" y="914400"/>
            <a:ext cx="11887200" cy="5943599"/>
          </a:xfrm>
        </p:spPr>
        <p:txBody>
          <a:bodyPr>
            <a:normAutofit lnSpcReduction="10000"/>
          </a:bodyPr>
          <a:lstStyle/>
          <a:p>
            <a:r>
              <a:rPr lang="en-US" b="1" dirty="0"/>
              <a:t>1. Cost:</a:t>
            </a:r>
            <a:endParaRPr lang="en-US" dirty="0"/>
          </a:p>
          <a:p>
            <a:pPr marL="0" indent="0">
              <a:buNone/>
            </a:pPr>
            <a:r>
              <a:rPr lang="en-US" dirty="0"/>
              <a:t>Business intelligence can prove costly for small as well as for medium-sized enterprises. The use of such type of system may be expensive for routine business transactions.</a:t>
            </a:r>
          </a:p>
          <a:p>
            <a:r>
              <a:rPr lang="en-US" b="1" dirty="0"/>
              <a:t>2. Complexity:</a:t>
            </a:r>
            <a:endParaRPr lang="en-US" dirty="0"/>
          </a:p>
          <a:p>
            <a:pPr marL="0" indent="0">
              <a:buNone/>
            </a:pPr>
            <a:r>
              <a:rPr lang="en-US" dirty="0"/>
              <a:t>Another drawback of BI is its complexity in implementation of data warehouse. It can be so complex that it can make business techniques rigid to deal with.</a:t>
            </a:r>
          </a:p>
          <a:p>
            <a:r>
              <a:rPr lang="en-US" b="1" dirty="0"/>
              <a:t>3. Limited use</a:t>
            </a:r>
            <a:endParaRPr lang="en-US" dirty="0"/>
          </a:p>
          <a:p>
            <a:pPr marL="0" indent="0">
              <a:buNone/>
            </a:pPr>
            <a:r>
              <a:rPr lang="en-US" dirty="0"/>
              <a:t>Like all improved technologies, BI was first established keeping in consideration the buying competence of rich firms. Therefore, BI system is yet not affordable for many small and medium size companies.</a:t>
            </a:r>
          </a:p>
          <a:p>
            <a:r>
              <a:rPr lang="en-US" b="1" dirty="0"/>
              <a:t>4. Time Consuming Implementation</a:t>
            </a:r>
            <a:endParaRPr lang="en-US" dirty="0"/>
          </a:p>
          <a:p>
            <a:pPr marL="0" indent="0">
              <a:buNone/>
            </a:pPr>
            <a:r>
              <a:rPr lang="en-US" dirty="0"/>
              <a:t>It takes almost one and half year for data warehousing system to be completely implemented. Therefore, it is a time-consuming process.</a:t>
            </a:r>
          </a:p>
          <a:p>
            <a:pPr marL="0" indent="0">
              <a:buNone/>
            </a:pPr>
            <a:endParaRPr lang="en-IN" dirty="0"/>
          </a:p>
        </p:txBody>
      </p:sp>
    </p:spTree>
    <p:extLst>
      <p:ext uri="{BB962C8B-B14F-4D97-AF65-F5344CB8AC3E}">
        <p14:creationId xmlns:p14="http://schemas.microsoft.com/office/powerpoint/2010/main" val="29979351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114B2-CB66-4502-9F11-73508AC84511}"/>
              </a:ext>
            </a:extLst>
          </p:cNvPr>
          <p:cNvSpPr>
            <a:spLocks noGrp="1"/>
          </p:cNvSpPr>
          <p:nvPr>
            <p:ph type="title"/>
          </p:nvPr>
        </p:nvSpPr>
        <p:spPr>
          <a:xfrm>
            <a:off x="414131" y="0"/>
            <a:ext cx="10515600" cy="993913"/>
          </a:xfrm>
        </p:spPr>
        <p:txBody>
          <a:bodyPr/>
          <a:lstStyle/>
          <a:p>
            <a:r>
              <a:rPr lang="en-IN" b="1" dirty="0"/>
              <a:t>Trends in Business Intelligence</a:t>
            </a:r>
            <a:endParaRPr lang="en-IN" dirty="0"/>
          </a:p>
        </p:txBody>
      </p:sp>
      <p:sp>
        <p:nvSpPr>
          <p:cNvPr id="3" name="Content Placeholder 2">
            <a:extLst>
              <a:ext uri="{FF2B5EF4-FFF2-40B4-BE49-F238E27FC236}">
                <a16:creationId xmlns:a16="http://schemas.microsoft.com/office/drawing/2014/main" id="{31D27686-D004-41B1-ABA0-BA197B2A005A}"/>
              </a:ext>
            </a:extLst>
          </p:cNvPr>
          <p:cNvSpPr>
            <a:spLocks noGrp="1"/>
          </p:cNvSpPr>
          <p:nvPr>
            <p:ph idx="1"/>
          </p:nvPr>
        </p:nvSpPr>
        <p:spPr>
          <a:xfrm>
            <a:off x="221974" y="755374"/>
            <a:ext cx="11622156" cy="6453809"/>
          </a:xfrm>
        </p:spPr>
        <p:txBody>
          <a:bodyPr>
            <a:normAutofit/>
          </a:bodyPr>
          <a:lstStyle/>
          <a:p>
            <a:r>
              <a:rPr lang="en-US" b="1" dirty="0"/>
              <a:t>Artificial Intelligence: </a:t>
            </a:r>
            <a:r>
              <a:rPr lang="en-US" dirty="0"/>
              <a:t>Gartner' report indicates that AI and machine learning now take on complex tasks done by human intelligence. This capability is being leveraged to come up with real-time data analysis and dashboard reporting.</a:t>
            </a:r>
          </a:p>
          <a:p>
            <a:r>
              <a:rPr lang="en-US" b="1" dirty="0"/>
              <a:t>Collaborative BI: </a:t>
            </a:r>
            <a:r>
              <a:rPr lang="en-US" dirty="0"/>
              <a:t>BI software combined with collaboration tools, including social media, and other latest technologies enhance the working and sharing by teams for collaborative decision making.</a:t>
            </a:r>
          </a:p>
          <a:p>
            <a:r>
              <a:rPr lang="en-US" b="1" dirty="0"/>
              <a:t>Embedded BI: </a:t>
            </a:r>
            <a:r>
              <a:rPr lang="en-US" dirty="0"/>
              <a:t>Embedded BI allows the integration of BI software or some of its features into another business application for enhancing and extending it's reporting functionality.</a:t>
            </a:r>
          </a:p>
          <a:p>
            <a:r>
              <a:rPr lang="en-US" b="1" dirty="0"/>
              <a:t>Cloud Analytics: </a:t>
            </a:r>
            <a:r>
              <a:rPr lang="en-US" dirty="0"/>
              <a:t>BI applications will be soon offered in the cloud, and more businesses will be shifting to this technology. As per their predictions within a couple of years, the spending on cloud-based analytics will grow 4.5 times faster.</a:t>
            </a:r>
          </a:p>
        </p:txBody>
      </p:sp>
    </p:spTree>
    <p:extLst>
      <p:ext uri="{BB962C8B-B14F-4D97-AF65-F5344CB8AC3E}">
        <p14:creationId xmlns:p14="http://schemas.microsoft.com/office/powerpoint/2010/main" val="13149388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964B01-8BF7-4DA0-B2D4-ED6E215365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77310"/>
            <a:ext cx="12192000" cy="6103380"/>
          </a:xfrm>
          <a:prstGeom prst="rect">
            <a:avLst/>
          </a:prstGeom>
        </p:spPr>
      </p:pic>
    </p:spTree>
    <p:extLst>
      <p:ext uri="{BB962C8B-B14F-4D97-AF65-F5344CB8AC3E}">
        <p14:creationId xmlns:p14="http://schemas.microsoft.com/office/powerpoint/2010/main" val="17456500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8EA53F-08B7-4098-9937-7C51C4D51C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4522"/>
            <a:ext cx="12192000" cy="5488956"/>
          </a:xfrm>
          <a:prstGeom prst="rect">
            <a:avLst/>
          </a:prstGeom>
        </p:spPr>
      </p:pic>
    </p:spTree>
    <p:extLst>
      <p:ext uri="{BB962C8B-B14F-4D97-AF65-F5344CB8AC3E}">
        <p14:creationId xmlns:p14="http://schemas.microsoft.com/office/powerpoint/2010/main" val="4125573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4B0745-1B60-4B1C-ACD0-AE4A811BF8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433" y="0"/>
            <a:ext cx="11217134" cy="6858000"/>
          </a:xfrm>
          <a:prstGeom prst="rect">
            <a:avLst/>
          </a:prstGeom>
        </p:spPr>
      </p:pic>
    </p:spTree>
    <p:extLst>
      <p:ext uri="{BB962C8B-B14F-4D97-AF65-F5344CB8AC3E}">
        <p14:creationId xmlns:p14="http://schemas.microsoft.com/office/powerpoint/2010/main" val="29915156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4BF3E-396C-4270-973D-ADE882498969}"/>
              </a:ext>
            </a:extLst>
          </p:cNvPr>
          <p:cNvSpPr>
            <a:spLocks noGrp="1"/>
          </p:cNvSpPr>
          <p:nvPr>
            <p:ph type="title"/>
          </p:nvPr>
        </p:nvSpPr>
        <p:spPr>
          <a:xfrm>
            <a:off x="838200" y="26506"/>
            <a:ext cx="10515600" cy="748058"/>
          </a:xfrm>
        </p:spPr>
        <p:txBody>
          <a:bodyPr/>
          <a:lstStyle/>
          <a:p>
            <a:r>
              <a:rPr lang="en-IN" dirty="0"/>
              <a:t>Summary</a:t>
            </a:r>
          </a:p>
        </p:txBody>
      </p:sp>
      <p:sp>
        <p:nvSpPr>
          <p:cNvPr id="3" name="Content Placeholder 2">
            <a:extLst>
              <a:ext uri="{FF2B5EF4-FFF2-40B4-BE49-F238E27FC236}">
                <a16:creationId xmlns:a16="http://schemas.microsoft.com/office/drawing/2014/main" id="{2155A267-4180-4A15-8EEF-F8A8CC97C776}"/>
              </a:ext>
            </a:extLst>
          </p:cNvPr>
          <p:cNvSpPr>
            <a:spLocks noGrp="1"/>
          </p:cNvSpPr>
          <p:nvPr>
            <p:ph idx="1"/>
          </p:nvPr>
        </p:nvSpPr>
        <p:spPr>
          <a:xfrm>
            <a:off x="265043" y="1113184"/>
            <a:ext cx="11489635" cy="5063779"/>
          </a:xfrm>
        </p:spPr>
        <p:txBody>
          <a:bodyPr>
            <a:noAutofit/>
          </a:bodyPr>
          <a:lstStyle/>
          <a:p>
            <a:r>
              <a:rPr lang="en-US" sz="3600" dirty="0"/>
              <a:t>BI is a set of processes, architectures, and technologies that convert raw data into meaningful information that drives profitable business actions.</a:t>
            </a:r>
          </a:p>
          <a:p>
            <a:r>
              <a:rPr lang="en-US" sz="3600" dirty="0"/>
              <a:t>BI systems help businesses to identify market trends and spot business problems that need to be addressed.</a:t>
            </a:r>
          </a:p>
          <a:p>
            <a:r>
              <a:rPr lang="en-US" sz="3600" dirty="0"/>
              <a:t>BI technology can be used by Data analyst, IT people, business users and head of the company.</a:t>
            </a:r>
          </a:p>
          <a:p>
            <a:r>
              <a:rPr lang="en-US" sz="3600" dirty="0"/>
              <a:t>BI system helps organization to improve visibility, productivity and fix accountability. The draw-backs of BI is that it is time-consuming costly and very complex process.</a:t>
            </a:r>
          </a:p>
        </p:txBody>
      </p:sp>
    </p:spTree>
    <p:extLst>
      <p:ext uri="{BB962C8B-B14F-4D97-AF65-F5344CB8AC3E}">
        <p14:creationId xmlns:p14="http://schemas.microsoft.com/office/powerpoint/2010/main" val="2951002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F6E27DE-D974-4985-9015-A7C4BAFBAB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9887"/>
            <a:ext cx="12192000" cy="6418226"/>
          </a:xfrm>
          <a:prstGeom prst="rect">
            <a:avLst/>
          </a:prstGeom>
        </p:spPr>
      </p:pic>
    </p:spTree>
    <p:extLst>
      <p:ext uri="{BB962C8B-B14F-4D97-AF65-F5344CB8AC3E}">
        <p14:creationId xmlns:p14="http://schemas.microsoft.com/office/powerpoint/2010/main" val="4015295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039AC8-4277-4B4C-92A0-807F5AE337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621" y="0"/>
            <a:ext cx="11116758" cy="6858000"/>
          </a:xfrm>
          <a:prstGeom prst="rect">
            <a:avLst/>
          </a:prstGeom>
        </p:spPr>
      </p:pic>
    </p:spTree>
    <p:extLst>
      <p:ext uri="{BB962C8B-B14F-4D97-AF65-F5344CB8AC3E}">
        <p14:creationId xmlns:p14="http://schemas.microsoft.com/office/powerpoint/2010/main" val="1889295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FCA0BC-5956-4B88-B73C-EC846EE65E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884" y="0"/>
            <a:ext cx="11166231" cy="6858000"/>
          </a:xfrm>
          <a:prstGeom prst="rect">
            <a:avLst/>
          </a:prstGeom>
        </p:spPr>
      </p:pic>
    </p:spTree>
    <p:extLst>
      <p:ext uri="{BB962C8B-B14F-4D97-AF65-F5344CB8AC3E}">
        <p14:creationId xmlns:p14="http://schemas.microsoft.com/office/powerpoint/2010/main" val="3350131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8014CC-F9C9-4ED2-AA0E-F4BABD1E96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9887"/>
            <a:ext cx="12192000" cy="6418226"/>
          </a:xfrm>
          <a:prstGeom prst="rect">
            <a:avLst/>
          </a:prstGeom>
        </p:spPr>
      </p:pic>
    </p:spTree>
    <p:extLst>
      <p:ext uri="{BB962C8B-B14F-4D97-AF65-F5344CB8AC3E}">
        <p14:creationId xmlns:p14="http://schemas.microsoft.com/office/powerpoint/2010/main" val="691841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BA821C-2CFD-492A-9CE5-C318C195F3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37252"/>
            <a:ext cx="12192000" cy="4939748"/>
          </a:xfrm>
          <a:prstGeom prst="rect">
            <a:avLst/>
          </a:prstGeom>
        </p:spPr>
      </p:pic>
      <p:sp>
        <p:nvSpPr>
          <p:cNvPr id="4" name="TextBox 3">
            <a:extLst>
              <a:ext uri="{FF2B5EF4-FFF2-40B4-BE49-F238E27FC236}">
                <a16:creationId xmlns:a16="http://schemas.microsoft.com/office/drawing/2014/main" id="{0261B86C-2B66-4A3B-90A0-8CD15DC93D3B}"/>
              </a:ext>
            </a:extLst>
          </p:cNvPr>
          <p:cNvSpPr txBox="1"/>
          <p:nvPr/>
        </p:nvSpPr>
        <p:spPr>
          <a:xfrm>
            <a:off x="1510748" y="291548"/>
            <a:ext cx="8613913" cy="923330"/>
          </a:xfrm>
          <a:prstGeom prst="rect">
            <a:avLst/>
          </a:prstGeom>
          <a:noFill/>
        </p:spPr>
        <p:txBody>
          <a:bodyPr wrap="square" rtlCol="0">
            <a:spAutoFit/>
          </a:bodyPr>
          <a:lstStyle/>
          <a:p>
            <a:pPr algn="ctr"/>
            <a:r>
              <a:rPr lang="en-IN" sz="5400">
                <a:latin typeface="Times New Roman" panose="02020603050405020304" pitchFamily="18" charset="0"/>
                <a:cs typeface="Times New Roman" panose="02020603050405020304" pitchFamily="18" charset="0"/>
              </a:rPr>
              <a:t>So </a:t>
            </a:r>
            <a:r>
              <a:rPr lang="en-IN" sz="5400" dirty="0">
                <a:latin typeface="Times New Roman" panose="02020603050405020304" pitchFamily="18" charset="0"/>
                <a:cs typeface="Times New Roman" panose="02020603050405020304" pitchFamily="18" charset="0"/>
              </a:rPr>
              <a:t>BI INVOLVES ...</a:t>
            </a:r>
          </a:p>
        </p:txBody>
      </p:sp>
    </p:spTree>
    <p:extLst>
      <p:ext uri="{BB962C8B-B14F-4D97-AF65-F5344CB8AC3E}">
        <p14:creationId xmlns:p14="http://schemas.microsoft.com/office/powerpoint/2010/main" val="24431787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1835</Words>
  <Application>Microsoft Office PowerPoint</Application>
  <PresentationFormat>Widescreen</PresentationFormat>
  <Paragraphs>119</Paragraphs>
  <Slides>40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Calibri Light</vt:lpstr>
      <vt:lpstr>Times New Roman</vt:lpstr>
      <vt:lpstr>Office Theme</vt:lpstr>
      <vt:lpstr>BI Business Intelligence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Business Intelligence?</vt:lpstr>
      <vt:lpstr>Why is BI important?</vt:lpstr>
      <vt:lpstr>Architecture of Business Intelligence</vt:lpstr>
      <vt:lpstr>Why do we need Business Intelligence Architecture? </vt:lpstr>
      <vt:lpstr>PowerPoint Presentation</vt:lpstr>
      <vt:lpstr>PowerPoint Presentation</vt:lpstr>
      <vt:lpstr>PowerPoint Presentation</vt:lpstr>
      <vt:lpstr>Components of Business Intelligence Architecture </vt:lpstr>
      <vt:lpstr>PowerPoint Presentation</vt:lpstr>
      <vt:lpstr>PowerPoint Presentation</vt:lpstr>
      <vt:lpstr>PowerPoint Presentation</vt:lpstr>
      <vt:lpstr>How Business Intelligence systems are implemented?</vt:lpstr>
      <vt:lpstr>PowerPoint Presentation</vt:lpstr>
      <vt:lpstr>Examples of Business Intelligence System used in Practice</vt:lpstr>
      <vt:lpstr>PowerPoint Presentation</vt:lpstr>
      <vt:lpstr>PowerPoint Presentation</vt:lpstr>
      <vt:lpstr>PowerPoint Presentation</vt:lpstr>
      <vt:lpstr>Four types of BI users</vt:lpstr>
      <vt:lpstr>PowerPoint Presentation</vt:lpstr>
      <vt:lpstr>Advantages of Business Intelligence</vt:lpstr>
      <vt:lpstr>BI System Disadvantages</vt:lpstr>
      <vt:lpstr>Trends in Business Intelligence</vt:lpstr>
      <vt:lpstr>PowerPoint Presentation</vt:lpstr>
      <vt:lpstr>PowerPoint Presentation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amanpreet kaur</dc:creator>
  <cp:lastModifiedBy>amanpreet kaur</cp:lastModifiedBy>
  <cp:revision>12</cp:revision>
  <dcterms:created xsi:type="dcterms:W3CDTF">2019-08-07T14:59:14Z</dcterms:created>
  <dcterms:modified xsi:type="dcterms:W3CDTF">2019-08-13T16:41:36Z</dcterms:modified>
</cp:coreProperties>
</file>

<file path=docProps/thumbnail.jpeg>
</file>